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Candal"/>
      <p:regular r:id="rId17"/>
    </p:embeddedFont>
    <p:embeddedFont>
      <p:font typeface="Oswald"/>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CEB8D63-7021-46C6-BA1C-BC831E18D8D1}">
  <a:tblStyle styleId="{4CEB8D63-7021-46C6-BA1C-BC831E18D8D1}"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andal-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swald-bold.fntdata"/><Relationship Id="rId6" Type="http://schemas.openxmlformats.org/officeDocument/2006/relationships/slide" Target="slides/slide1.xml"/><Relationship Id="rId18"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What does technology today look like?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watch?v=Ylz_PfJvwg0" TargetMode="External"/><Relationship Id="rId4" Type="http://schemas.openxmlformats.org/officeDocument/2006/relationships/hyperlink" Target="https://www.commonsensemedia.org/tlr-ui/modal-collection-video/355903" TargetMode="External"/><Relationship Id="rId11" Type="http://schemas.openxmlformats.org/officeDocument/2006/relationships/hyperlink" Target="#slide=id.g1d4a309231_0_42" TargetMode="External"/><Relationship Id="rId10" Type="http://schemas.openxmlformats.org/officeDocument/2006/relationships/hyperlink" Target="https://www.youtube.com/watch?v=8cJiBArztwA" TargetMode="External"/><Relationship Id="rId9" Type="http://schemas.openxmlformats.org/officeDocument/2006/relationships/hyperlink" Target="http://www.endcyberbullying.org/5-different-types-of-cyberbullying/" TargetMode="External"/><Relationship Id="rId5" Type="http://schemas.openxmlformats.org/officeDocument/2006/relationships/hyperlink" Target="#slide=id.g1d4b2e5191_0_0" TargetMode="External"/><Relationship Id="rId6" Type="http://schemas.openxmlformats.org/officeDocument/2006/relationships/hyperlink" Target="#slide=id.g1d4b2e5191_0_7" TargetMode="External"/><Relationship Id="rId7" Type="http://schemas.openxmlformats.org/officeDocument/2006/relationships/hyperlink" Target="https://vimeo.com/91541104" TargetMode="External"/><Relationship Id="rId8" Type="http://schemas.openxmlformats.org/officeDocument/2006/relationships/hyperlink" Target="https://www.youtube.com/watch?v=OrlWWrSwaB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youtube.com/watch?v=pAgnJDJN4VA" TargetMode="External"/><Relationship Id="rId4" Type="http://schemas.openxmlformats.org/officeDocument/2006/relationships/hyperlink" Target="https://www.youtube.com/watch?v=I_izvAbhExY" TargetMode="External"/><Relationship Id="rId5" Type="http://schemas.openxmlformats.org/officeDocument/2006/relationships/hyperlink" Target="https://www.youtube.com/watch?v=Ylz_PfJvwg0" TargetMode="External"/><Relationship Id="rId6" Type="http://schemas.openxmlformats.org/officeDocument/2006/relationships/hyperlink" Target="https://www.masher.com/" TargetMode="External"/><Relationship Id="rId7" Type="http://schemas.openxmlformats.org/officeDocument/2006/relationships/hyperlink" Target="https://www.youtube.com/watch?v=OrlWWrSwaB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Shape 54"/>
          <p:cNvPicPr preferRelativeResize="0"/>
          <p:nvPr/>
        </p:nvPicPr>
        <p:blipFill rotWithShape="1">
          <a:blip r:embed="rId3">
            <a:alphaModFix/>
          </a:blip>
          <a:srcRect b="-679" l="0" r="0" t="680"/>
          <a:stretch/>
        </p:blipFill>
        <p:spPr>
          <a:xfrm>
            <a:off x="272975" y="409150"/>
            <a:ext cx="8720951" cy="4161874"/>
          </a:xfrm>
          <a:prstGeom prst="rect">
            <a:avLst/>
          </a:prstGeom>
          <a:noFill/>
          <a:ln cap="flat" cmpd="sng" w="9525">
            <a:solidFill>
              <a:srgbClr val="0000FF"/>
            </a:solidFill>
            <a:prstDash val="solid"/>
            <a:round/>
            <a:headEnd len="med" w="med" type="none"/>
            <a:tailEnd len="med" w="med"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Copyright</a:t>
            </a:r>
          </a:p>
        </p:txBody>
      </p:sp>
      <p:sp>
        <p:nvSpPr>
          <p:cNvPr id="135" name="Shape 13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36" name="Shape 136"/>
          <p:cNvPicPr preferRelativeResize="0"/>
          <p:nvPr/>
        </p:nvPicPr>
        <p:blipFill rotWithShape="1">
          <a:blip r:embed="rId3">
            <a:alphaModFix/>
          </a:blip>
          <a:srcRect b="22558" l="0" r="0" t="0"/>
          <a:stretch/>
        </p:blipFill>
        <p:spPr>
          <a:xfrm>
            <a:off x="398600" y="1049950"/>
            <a:ext cx="6858000" cy="3983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graphicFrame>
        <p:nvGraphicFramePr>
          <p:cNvPr id="141" name="Shape 141"/>
          <p:cNvGraphicFramePr/>
          <p:nvPr/>
        </p:nvGraphicFramePr>
        <p:xfrm>
          <a:off x="469750" y="480150"/>
          <a:ext cx="3000000" cy="3000000"/>
        </p:xfrm>
        <a:graphic>
          <a:graphicData uri="http://schemas.openxmlformats.org/drawingml/2006/table">
            <a:tbl>
              <a:tblPr>
                <a:noFill/>
                <a:tableStyleId>{4CEB8D63-7021-46C6-BA1C-BC831E18D8D1}</a:tableStyleId>
              </a:tblPr>
              <a:tblGrid>
                <a:gridCol w="696425"/>
                <a:gridCol w="1381425"/>
                <a:gridCol w="1348050"/>
                <a:gridCol w="867800"/>
                <a:gridCol w="1627875"/>
                <a:gridCol w="1706150"/>
              </a:tblGrid>
              <a:tr h="708550">
                <a:tc>
                  <a:txBody>
                    <a:bodyPr>
                      <a:noAutofit/>
                    </a:bodyPr>
                    <a:lstStyle/>
                    <a:p>
                      <a:pPr lvl="0" rtl="0">
                        <a:spcBef>
                          <a:spcPts val="0"/>
                        </a:spcBef>
                        <a:buNone/>
                      </a:pPr>
                      <a:r>
                        <a:t/>
                      </a:r>
                      <a:endParaRPr/>
                    </a:p>
                  </a:txBody>
                  <a:tcPr marT="91425" marB="91425" marR="91425" marL="91425">
                    <a:solidFill>
                      <a:srgbClr val="CFE2F3"/>
                    </a:solidFill>
                  </a:tcPr>
                </a:tc>
                <a:tc>
                  <a:txBody>
                    <a:bodyPr>
                      <a:noAutofit/>
                    </a:bodyPr>
                    <a:lstStyle/>
                    <a:p>
                      <a:pPr lvl="0">
                        <a:spcBef>
                          <a:spcPts val="0"/>
                        </a:spcBef>
                        <a:buNone/>
                      </a:pPr>
                      <a:r>
                        <a:rPr b="1" lang="en" sz="1800"/>
                        <a:t>Team A</a:t>
                      </a:r>
                    </a:p>
                    <a:p>
                      <a:pPr lvl="0">
                        <a:spcBef>
                          <a:spcPts val="0"/>
                        </a:spcBef>
                        <a:buNone/>
                      </a:pPr>
                      <a:r>
                        <a:rPr b="1" lang="en" sz="1800"/>
                        <a:t>George</a:t>
                      </a:r>
                    </a:p>
                  </a:txBody>
                  <a:tcPr marT="91425" marB="91425" marR="91425" marL="91425">
                    <a:solidFill>
                      <a:srgbClr val="CFE2F3"/>
                    </a:solidFill>
                  </a:tcPr>
                </a:tc>
                <a:tc>
                  <a:txBody>
                    <a:bodyPr>
                      <a:noAutofit/>
                    </a:bodyPr>
                    <a:lstStyle/>
                    <a:p>
                      <a:pPr lvl="0">
                        <a:spcBef>
                          <a:spcPts val="0"/>
                        </a:spcBef>
                        <a:buNone/>
                      </a:pPr>
                      <a:r>
                        <a:rPr b="1" lang="en" sz="1800"/>
                        <a:t>Team B</a:t>
                      </a:r>
                    </a:p>
                    <a:p>
                      <a:pPr lvl="0">
                        <a:spcBef>
                          <a:spcPts val="0"/>
                        </a:spcBef>
                        <a:buNone/>
                      </a:pPr>
                      <a:r>
                        <a:rPr b="1" lang="en" sz="1800"/>
                        <a:t>MIranda</a:t>
                      </a:r>
                    </a:p>
                  </a:txBody>
                  <a:tcPr marT="91425" marB="91425" marR="91425" marL="91425">
                    <a:solidFill>
                      <a:srgbClr val="CFE2F3"/>
                    </a:solidFill>
                  </a:tcPr>
                </a:tc>
                <a:tc>
                  <a:txBody>
                    <a:bodyPr>
                      <a:noAutofit/>
                    </a:bodyPr>
                    <a:lstStyle/>
                    <a:p>
                      <a:pPr lvl="0" rtl="0">
                        <a:spcBef>
                          <a:spcPts val="0"/>
                        </a:spcBef>
                        <a:buNone/>
                      </a:pPr>
                      <a:r>
                        <a:t/>
                      </a:r>
                      <a:endParaRPr b="1" sz="1800"/>
                    </a:p>
                  </a:txBody>
                  <a:tcPr marT="91425" marB="91425" marR="91425" marL="91425">
                    <a:solidFill>
                      <a:srgbClr val="CFE2F3"/>
                    </a:solidFill>
                  </a:tcPr>
                </a:tc>
                <a:tc>
                  <a:txBody>
                    <a:bodyPr>
                      <a:noAutofit/>
                    </a:bodyPr>
                    <a:lstStyle/>
                    <a:p>
                      <a:pPr lvl="0">
                        <a:spcBef>
                          <a:spcPts val="0"/>
                        </a:spcBef>
                        <a:buNone/>
                      </a:pPr>
                      <a:r>
                        <a:rPr b="1" lang="en" sz="1800"/>
                        <a:t>Team C</a:t>
                      </a:r>
                    </a:p>
                    <a:p>
                      <a:pPr lvl="0">
                        <a:spcBef>
                          <a:spcPts val="0"/>
                        </a:spcBef>
                        <a:buNone/>
                      </a:pPr>
                      <a:r>
                        <a:rPr b="1" lang="en" sz="1800"/>
                        <a:t>Ciara</a:t>
                      </a:r>
                    </a:p>
                  </a:txBody>
                  <a:tcPr marT="91425" marB="91425" marR="91425" marL="91425">
                    <a:solidFill>
                      <a:srgbClr val="CFE2F3"/>
                    </a:solidFill>
                  </a:tcPr>
                </a:tc>
                <a:tc>
                  <a:txBody>
                    <a:bodyPr>
                      <a:noAutofit/>
                    </a:bodyPr>
                    <a:lstStyle/>
                    <a:p>
                      <a:pPr lvl="0">
                        <a:spcBef>
                          <a:spcPts val="0"/>
                        </a:spcBef>
                        <a:buNone/>
                      </a:pPr>
                      <a:r>
                        <a:rPr b="1" lang="en" sz="1800"/>
                        <a:t>Team D </a:t>
                      </a:r>
                    </a:p>
                    <a:p>
                      <a:pPr lvl="0">
                        <a:spcBef>
                          <a:spcPts val="0"/>
                        </a:spcBef>
                        <a:buNone/>
                      </a:pPr>
                      <a:r>
                        <a:rPr b="1" lang="en" sz="1800"/>
                        <a:t>Wilber</a:t>
                      </a:r>
                    </a:p>
                  </a:txBody>
                  <a:tcPr marT="91425" marB="91425" marR="91425" marL="91425">
                    <a:solidFill>
                      <a:srgbClr val="CFE2F3"/>
                    </a:solidFill>
                  </a:tcPr>
                </a:tc>
              </a:tr>
              <a:tr h="849250">
                <a:tc>
                  <a:txBody>
                    <a:bodyPr>
                      <a:noAutofit/>
                    </a:bodyPr>
                    <a:lstStyle/>
                    <a:p>
                      <a:pPr lvl="0" rtl="0">
                        <a:spcBef>
                          <a:spcPts val="0"/>
                        </a:spcBef>
                        <a:buNone/>
                      </a:pPr>
                      <a:r>
                        <a:rPr lang="en"/>
                        <a:t>Round One </a:t>
                      </a: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r>
              <a:tr h="1076475">
                <a:tc>
                  <a:txBody>
                    <a:bodyPr>
                      <a:noAutofit/>
                    </a:bodyPr>
                    <a:lstStyle/>
                    <a:p>
                      <a:pPr lvl="0">
                        <a:spcBef>
                          <a:spcPts val="0"/>
                        </a:spcBef>
                        <a:buNone/>
                      </a:pPr>
                      <a:r>
                        <a:rPr lang="en"/>
                        <a:t>Round </a:t>
                      </a:r>
                    </a:p>
                    <a:p>
                      <a:pPr lvl="0">
                        <a:spcBef>
                          <a:spcPts val="0"/>
                        </a:spcBef>
                        <a:buNone/>
                      </a:pPr>
                      <a:r>
                        <a:rPr lang="en"/>
                        <a:t>Two </a:t>
                      </a: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r>
              <a:tr h="708550">
                <a:tc>
                  <a:txBody>
                    <a:bodyPr>
                      <a:noAutofit/>
                    </a:bodyPr>
                    <a:lstStyle/>
                    <a:p>
                      <a:pPr lvl="0">
                        <a:spcBef>
                          <a:spcPts val="0"/>
                        </a:spcBef>
                        <a:buNone/>
                      </a:pPr>
                      <a:r>
                        <a:rPr lang="en"/>
                        <a:t>ROUND ONE </a:t>
                      </a:r>
                    </a:p>
                    <a:p>
                      <a:pPr lvl="0" rtl="0">
                        <a:spcBef>
                          <a:spcPts val="0"/>
                        </a:spcBef>
                        <a:buNone/>
                      </a:pPr>
                      <a:r>
                        <a:rPr lang="en"/>
                        <a:t>Points </a:t>
                      </a:r>
                    </a:p>
                  </a:txBody>
                  <a:tcPr marT="91425" marB="91425" marR="91425" marL="91425"/>
                </a:tc>
                <a:tc gridSpan="2">
                  <a:txBody>
                    <a:bodyPr>
                      <a:noAutofit/>
                    </a:bodyPr>
                    <a:lstStyle/>
                    <a:p>
                      <a:pPr indent="-228600" lvl="0" marL="457200" rtl="0">
                        <a:spcBef>
                          <a:spcPts val="0"/>
                        </a:spcBef>
                        <a:buAutoNum type="arabicPeriod"/>
                      </a:pPr>
                      <a:r>
                        <a:rPr lang="en"/>
                        <a:t> Cyberbullying Question -  20 points</a:t>
                      </a:r>
                    </a:p>
                    <a:p>
                      <a:pPr indent="-228600" lvl="0" marL="457200" rtl="0">
                        <a:spcBef>
                          <a:spcPts val="0"/>
                        </a:spcBef>
                        <a:buAutoNum type="arabicPeriod"/>
                      </a:pPr>
                      <a:r>
                        <a:rPr lang="en"/>
                        <a:t>Cyber - M/C - 10 </a:t>
                      </a:r>
                    </a:p>
                    <a:p>
                      <a:pPr indent="-228600" lvl="0" marL="457200" rtl="0">
                        <a:spcBef>
                          <a:spcPts val="0"/>
                        </a:spcBef>
                        <a:buAutoNum type="arabicPeriod"/>
                      </a:pPr>
                      <a:r>
                        <a:rPr lang="en"/>
                        <a:t>Types - 20</a:t>
                      </a:r>
                    </a:p>
                    <a:p>
                      <a:pPr indent="-228600" lvl="0" marL="457200" rtl="0">
                        <a:spcBef>
                          <a:spcPts val="0"/>
                        </a:spcBef>
                        <a:buAutoNum type="arabicPeriod"/>
                      </a:pPr>
                      <a:r>
                        <a:rPr lang="en"/>
                        <a:t>Cyber?  10</a:t>
                      </a:r>
                    </a:p>
                    <a:p>
                      <a:pPr indent="-228600" lvl="0" marL="457200" rtl="0">
                        <a:spcBef>
                          <a:spcPts val="0"/>
                        </a:spcBef>
                        <a:buAutoNum type="arabicPeriod"/>
                      </a:pPr>
                      <a:r>
                        <a:rPr lang="en"/>
                        <a:t>Cyber -10</a:t>
                      </a:r>
                    </a:p>
                    <a:p>
                      <a:pPr indent="-228600" lvl="0" marL="457200" rtl="0">
                        <a:spcBef>
                          <a:spcPts val="0"/>
                        </a:spcBef>
                        <a:buAutoNum type="arabicPeriod"/>
                      </a:pPr>
                      <a:r>
                        <a:rPr lang="en"/>
                        <a:t>Platforms - 15</a:t>
                      </a:r>
                    </a:p>
                    <a:p>
                      <a:pPr indent="-228600" lvl="0" marL="457200" rtl="0">
                        <a:spcBef>
                          <a:spcPts val="0"/>
                        </a:spcBef>
                        <a:buAutoNum type="arabicPeriod"/>
                      </a:pPr>
                      <a:r>
                        <a:rPr lang="en"/>
                        <a:t>Response - 15</a:t>
                      </a:r>
                    </a:p>
                  </a:txBody>
                  <a:tcPr marT="91425" marB="91425" marR="91425" marL="91425"/>
                </a:tc>
                <a:tc hMerge="1"/>
                <a:tc>
                  <a:txBody>
                    <a:bodyPr>
                      <a:noAutofit/>
                    </a:bodyPr>
                    <a:lstStyle/>
                    <a:p>
                      <a:pPr lvl="0">
                        <a:spcBef>
                          <a:spcPts val="0"/>
                        </a:spcBef>
                        <a:buClr>
                          <a:schemeClr val="dk1"/>
                        </a:buClr>
                        <a:buSzPct val="78571"/>
                        <a:buFont typeface="Arial"/>
                        <a:buNone/>
                      </a:pPr>
                      <a:r>
                        <a:rPr lang="en">
                          <a:solidFill>
                            <a:schemeClr val="dk1"/>
                          </a:solidFill>
                        </a:rPr>
                        <a:t>ROUND Two </a:t>
                      </a:r>
                    </a:p>
                    <a:p>
                      <a:pPr lvl="0" rtl="0">
                        <a:spcBef>
                          <a:spcPts val="0"/>
                        </a:spcBef>
                        <a:buClr>
                          <a:schemeClr val="dk1"/>
                        </a:buClr>
                        <a:buSzPct val="78571"/>
                        <a:buFont typeface="Arial"/>
                        <a:buNone/>
                      </a:pPr>
                      <a:r>
                        <a:rPr lang="en">
                          <a:solidFill>
                            <a:schemeClr val="dk1"/>
                          </a:solidFill>
                        </a:rPr>
                        <a:t>Points</a:t>
                      </a:r>
                    </a:p>
                  </a:txBody>
                  <a:tcPr marT="91425" marB="91425" marR="91425" marL="91425"/>
                </a:tc>
                <a:tc gridSpan="2">
                  <a:txBody>
                    <a:bodyPr>
                      <a:noAutofit/>
                    </a:bodyPr>
                    <a:lstStyle/>
                    <a:p>
                      <a:pPr indent="-228600" lvl="0" marL="457200" rtl="0">
                        <a:spcBef>
                          <a:spcPts val="0"/>
                        </a:spcBef>
                        <a:buAutoNum type="arabicPeriod"/>
                      </a:pPr>
                      <a:r>
                        <a:rPr lang="en">
                          <a:solidFill>
                            <a:schemeClr val="dk1"/>
                          </a:solidFill>
                        </a:rPr>
                        <a:t>What is Creative Commons? - 10</a:t>
                      </a:r>
                    </a:p>
                    <a:p>
                      <a:pPr indent="-228600" lvl="0" marL="457200" rtl="0">
                        <a:spcBef>
                          <a:spcPts val="0"/>
                        </a:spcBef>
                        <a:buClr>
                          <a:schemeClr val="dk1"/>
                        </a:buClr>
                        <a:buAutoNum type="arabicPeriod"/>
                      </a:pPr>
                      <a:r>
                        <a:rPr lang="en">
                          <a:solidFill>
                            <a:schemeClr val="dk1"/>
                          </a:solidFill>
                        </a:rPr>
                        <a:t>Fair Use - 10</a:t>
                      </a:r>
                    </a:p>
                    <a:p>
                      <a:pPr indent="-228600" lvl="0" marL="457200" rtl="0">
                        <a:spcBef>
                          <a:spcPts val="0"/>
                        </a:spcBef>
                        <a:buClr>
                          <a:schemeClr val="dk1"/>
                        </a:buClr>
                        <a:buAutoNum type="arabicPeriod"/>
                      </a:pPr>
                      <a:r>
                        <a:rPr lang="en">
                          <a:solidFill>
                            <a:schemeClr val="dk1"/>
                          </a:solidFill>
                        </a:rPr>
                        <a:t>Public Domain - 10</a:t>
                      </a:r>
                    </a:p>
                    <a:p>
                      <a:pPr indent="-228600" lvl="0" marL="457200" rtl="0">
                        <a:spcBef>
                          <a:spcPts val="0"/>
                        </a:spcBef>
                        <a:buAutoNum type="arabicPeriod"/>
                      </a:pPr>
                      <a:r>
                        <a:rPr lang="en"/>
                        <a:t>Put in order  - 40 points </a:t>
                      </a:r>
                    </a:p>
                    <a:p>
                      <a:pPr indent="-228600" lvl="0" marL="457200" rtl="0">
                        <a:spcBef>
                          <a:spcPts val="0"/>
                        </a:spcBef>
                        <a:buAutoNum type="arabicPeriod"/>
                      </a:pPr>
                      <a:r>
                        <a:rPr lang="en"/>
                        <a:t>Mash-up- </a:t>
                      </a:r>
                    </a:p>
                    <a:p>
                      <a:pPr indent="-228600" lvl="0" marL="457200" rtl="0">
                        <a:spcBef>
                          <a:spcPts val="0"/>
                        </a:spcBef>
                        <a:buAutoNum type="arabicPeriod"/>
                      </a:pPr>
                      <a:r>
                        <a:rPr lang="en"/>
                        <a:t>Care - 10 points </a:t>
                      </a:r>
                    </a:p>
                    <a:p>
                      <a:pPr indent="-228600" lvl="0" marL="457200" rtl="0">
                        <a:spcBef>
                          <a:spcPts val="0"/>
                        </a:spcBef>
                        <a:buAutoNum type="arabicPeriod"/>
                      </a:pPr>
                      <a:r>
                        <a:rPr lang="en"/>
                        <a:t>Fair Use - 10</a:t>
                      </a:r>
                    </a:p>
                  </a:txBody>
                  <a:tcPr marT="91425" marB="91425" marR="91425" marL="91425"/>
                </a:tc>
                <a:tc hMerge="1"/>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pic>
        <p:nvPicPr>
          <p:cNvPr id="59" name="Shape 59"/>
          <p:cNvPicPr preferRelativeResize="0"/>
          <p:nvPr/>
        </p:nvPicPr>
        <p:blipFill>
          <a:blip r:embed="rId3">
            <a:alphaModFix/>
          </a:blip>
          <a:stretch>
            <a:fillRect/>
          </a:stretch>
        </p:blipFill>
        <p:spPr>
          <a:xfrm>
            <a:off x="0" y="41412"/>
            <a:ext cx="4762500" cy="2905125"/>
          </a:xfrm>
          <a:prstGeom prst="rect">
            <a:avLst/>
          </a:prstGeom>
          <a:noFill/>
          <a:ln>
            <a:noFill/>
          </a:ln>
        </p:spPr>
      </p:pic>
      <p:pic>
        <p:nvPicPr>
          <p:cNvPr id="60" name="Shape 60"/>
          <p:cNvPicPr preferRelativeResize="0"/>
          <p:nvPr/>
        </p:nvPicPr>
        <p:blipFill>
          <a:blip r:embed="rId4">
            <a:alphaModFix/>
          </a:blip>
          <a:stretch>
            <a:fillRect/>
          </a:stretch>
        </p:blipFill>
        <p:spPr>
          <a:xfrm>
            <a:off x="438750" y="2946550"/>
            <a:ext cx="3810000" cy="3181350"/>
          </a:xfrm>
          <a:prstGeom prst="rect">
            <a:avLst/>
          </a:prstGeom>
          <a:noFill/>
          <a:ln>
            <a:noFill/>
          </a:ln>
        </p:spPr>
      </p:pic>
      <p:pic>
        <p:nvPicPr>
          <p:cNvPr id="61" name="Shape 61"/>
          <p:cNvPicPr preferRelativeResize="0"/>
          <p:nvPr/>
        </p:nvPicPr>
        <p:blipFill>
          <a:blip r:embed="rId5">
            <a:alphaModFix/>
          </a:blip>
          <a:stretch>
            <a:fillRect/>
          </a:stretch>
        </p:blipFill>
        <p:spPr>
          <a:xfrm>
            <a:off x="4762500" y="-43500"/>
            <a:ext cx="4486675" cy="3365013"/>
          </a:xfrm>
          <a:prstGeom prst="rect">
            <a:avLst/>
          </a:prstGeom>
          <a:noFill/>
          <a:ln>
            <a:noFill/>
          </a:ln>
        </p:spPr>
      </p:pic>
      <p:pic>
        <p:nvPicPr>
          <p:cNvPr id="62" name="Shape 62"/>
          <p:cNvPicPr preferRelativeResize="0"/>
          <p:nvPr/>
        </p:nvPicPr>
        <p:blipFill>
          <a:blip r:embed="rId6">
            <a:alphaModFix/>
          </a:blip>
          <a:stretch>
            <a:fillRect/>
          </a:stretch>
        </p:blipFill>
        <p:spPr>
          <a:xfrm>
            <a:off x="4248750" y="2946552"/>
            <a:ext cx="4486675" cy="22433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id="67" name="Shape 67"/>
          <p:cNvPicPr preferRelativeResize="0"/>
          <p:nvPr/>
        </p:nvPicPr>
        <p:blipFill>
          <a:blip r:embed="rId3">
            <a:alphaModFix/>
          </a:blip>
          <a:stretch>
            <a:fillRect/>
          </a:stretch>
        </p:blipFill>
        <p:spPr>
          <a:xfrm>
            <a:off x="212324" y="223224"/>
            <a:ext cx="6650700" cy="4697050"/>
          </a:xfrm>
          <a:prstGeom prst="rect">
            <a:avLst/>
          </a:prstGeom>
          <a:noFill/>
          <a:ln>
            <a:noFill/>
          </a:ln>
        </p:spPr>
      </p:pic>
      <p:sp>
        <p:nvSpPr>
          <p:cNvPr id="68" name="Shape 68"/>
          <p:cNvSpPr txBox="1"/>
          <p:nvPr/>
        </p:nvSpPr>
        <p:spPr>
          <a:xfrm>
            <a:off x="6863025" y="1136400"/>
            <a:ext cx="1974600" cy="2585700"/>
          </a:xfrm>
          <a:prstGeom prst="rect">
            <a:avLst/>
          </a:prstGeom>
          <a:noFill/>
          <a:ln>
            <a:noFill/>
          </a:ln>
        </p:spPr>
        <p:txBody>
          <a:bodyPr anchorCtr="0" anchor="t" bIns="91425" lIns="91425" rIns="91425" wrap="square" tIns="91425">
            <a:noAutofit/>
          </a:bodyPr>
          <a:lstStyle/>
          <a:p>
            <a:pPr lvl="0" algn="ctr">
              <a:spcBef>
                <a:spcPts val="0"/>
              </a:spcBef>
              <a:buNone/>
            </a:pPr>
            <a:r>
              <a:rPr b="1" lang="en" sz="2400">
                <a:solidFill>
                  <a:srgbClr val="FF0000"/>
                </a:solidFill>
              </a:rPr>
              <a:t>Are you an ethical &amp; responsible digital citizen? </a:t>
            </a:r>
            <a:r>
              <a:rPr lang="en" sz="2400"/>
              <a: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186780" y="201150"/>
            <a:ext cx="7712840" cy="5143500"/>
          </a:xfrm>
          <a:prstGeom prst="rect">
            <a:avLst/>
          </a:prstGeom>
          <a:noFill/>
          <a:ln>
            <a:noFill/>
          </a:ln>
        </p:spPr>
      </p:pic>
      <p:sp>
        <p:nvSpPr>
          <p:cNvPr id="74" name="Shape 74"/>
          <p:cNvSpPr txBox="1"/>
          <p:nvPr/>
        </p:nvSpPr>
        <p:spPr>
          <a:xfrm>
            <a:off x="4496975" y="0"/>
            <a:ext cx="4647000" cy="1623600"/>
          </a:xfrm>
          <a:prstGeom prst="rect">
            <a:avLst/>
          </a:prstGeom>
          <a:solidFill>
            <a:srgbClr val="FFE599"/>
          </a:solidFill>
          <a:ln>
            <a:noFill/>
          </a:ln>
        </p:spPr>
        <p:txBody>
          <a:bodyPr anchorCtr="0" anchor="t" bIns="91425" lIns="91425" rIns="91425" wrap="square" tIns="91425">
            <a:noAutofit/>
          </a:bodyPr>
          <a:lstStyle/>
          <a:p>
            <a:pPr lvl="0">
              <a:spcBef>
                <a:spcPts val="0"/>
              </a:spcBef>
              <a:buNone/>
            </a:pPr>
            <a:r>
              <a:rPr i="1" lang="en" sz="2400"/>
              <a:t>When does inappropriate online behavior cross the line to cyberbullying?  What do you do about it? </a:t>
            </a:r>
          </a:p>
        </p:txBody>
      </p:sp>
      <p:sp>
        <p:nvSpPr>
          <p:cNvPr id="75" name="Shape 75"/>
          <p:cNvSpPr txBox="1"/>
          <p:nvPr/>
        </p:nvSpPr>
        <p:spPr>
          <a:xfrm>
            <a:off x="186775" y="4037200"/>
            <a:ext cx="3477000" cy="847800"/>
          </a:xfrm>
          <a:prstGeom prst="rect">
            <a:avLst/>
          </a:prstGeom>
          <a:solidFill>
            <a:srgbClr val="FFE599"/>
          </a:solidFill>
          <a:ln>
            <a:noFill/>
          </a:ln>
        </p:spPr>
        <p:txBody>
          <a:bodyPr anchorCtr="0" anchor="t" bIns="91425" lIns="91425" rIns="91425" wrap="square" tIns="91425">
            <a:noAutofit/>
          </a:bodyPr>
          <a:lstStyle/>
          <a:p>
            <a:pPr lvl="0" rtl="0">
              <a:spcBef>
                <a:spcPts val="0"/>
              </a:spcBef>
              <a:buClr>
                <a:schemeClr val="dk1"/>
              </a:buClr>
              <a:buSzPct val="45833"/>
              <a:buFont typeface="Arial"/>
              <a:buNone/>
            </a:pPr>
            <a:r>
              <a:rPr i="1" lang="en" sz="2400">
                <a:solidFill>
                  <a:schemeClr val="dk1"/>
                </a:solidFill>
              </a:rPr>
              <a:t>What rights do you have as a creator?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572700"/>
          </a:xfrm>
          <a:prstGeom prst="rect">
            <a:avLst/>
          </a:prstGeom>
          <a:solidFill>
            <a:srgbClr val="FFD966"/>
          </a:solidFill>
        </p:spPr>
        <p:txBody>
          <a:bodyPr anchorCtr="0" anchor="t" bIns="91425" lIns="91425" rIns="91425" wrap="square" tIns="91425">
            <a:noAutofit/>
          </a:bodyPr>
          <a:lstStyle/>
          <a:p>
            <a:pPr lvl="0">
              <a:spcBef>
                <a:spcPts val="0"/>
              </a:spcBef>
              <a:buNone/>
            </a:pPr>
            <a:r>
              <a:rPr lang="en"/>
              <a:t>Today’s Common Sense Lesson</a:t>
            </a:r>
          </a:p>
        </p:txBody>
      </p:sp>
      <p:sp>
        <p:nvSpPr>
          <p:cNvPr id="81" name="Shape 81"/>
          <p:cNvSpPr txBox="1"/>
          <p:nvPr>
            <p:ph idx="1" type="body"/>
          </p:nvPr>
        </p:nvSpPr>
        <p:spPr>
          <a:xfrm>
            <a:off x="311700" y="1168125"/>
            <a:ext cx="8520600" cy="18120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b="1" lang="en">
                <a:solidFill>
                  <a:srgbClr val="222222"/>
                </a:solidFill>
                <a:highlight>
                  <a:srgbClr val="FFFFFF"/>
                </a:highlight>
                <a:latin typeface="Verdana"/>
                <a:ea typeface="Verdana"/>
                <a:cs typeface="Verdana"/>
                <a:sym typeface="Verdana"/>
              </a:rPr>
              <a:t>Group COMPETITIONs using Pear Deck </a:t>
            </a:r>
          </a:p>
          <a:p>
            <a:pPr lvl="0" rtl="0">
              <a:lnSpc>
                <a:spcPct val="100000"/>
              </a:lnSpc>
              <a:spcBef>
                <a:spcPts val="0"/>
              </a:spcBef>
              <a:spcAft>
                <a:spcPts val="0"/>
              </a:spcAft>
              <a:buNone/>
            </a:pPr>
            <a:r>
              <a:t/>
            </a:r>
            <a:endParaRPr b="1">
              <a:solidFill>
                <a:srgbClr val="222222"/>
              </a:solidFill>
              <a:highlight>
                <a:srgbClr val="FFFFFF"/>
              </a:highlight>
              <a:latin typeface="Verdana"/>
              <a:ea typeface="Verdana"/>
              <a:cs typeface="Verdana"/>
              <a:sym typeface="Verdana"/>
            </a:endParaRPr>
          </a:p>
          <a:p>
            <a:pPr indent="0" lvl="0" marL="914400" rtl="0">
              <a:lnSpc>
                <a:spcPct val="100000"/>
              </a:lnSpc>
              <a:spcBef>
                <a:spcPts val="0"/>
              </a:spcBef>
              <a:spcAft>
                <a:spcPts val="0"/>
              </a:spcAft>
              <a:buNone/>
            </a:pPr>
            <a:r>
              <a:rPr b="1" lang="en">
                <a:solidFill>
                  <a:srgbClr val="222222"/>
                </a:solidFill>
                <a:highlight>
                  <a:srgbClr val="FFD966"/>
                </a:highlight>
                <a:latin typeface="Verdana"/>
                <a:ea typeface="Verdana"/>
                <a:cs typeface="Verdana"/>
                <a:sym typeface="Verdana"/>
              </a:rPr>
              <a:t>Round One</a:t>
            </a:r>
            <a:r>
              <a:rPr b="1" lang="en">
                <a:solidFill>
                  <a:srgbClr val="222222"/>
                </a:solidFill>
                <a:highlight>
                  <a:srgbClr val="FFFFFF"/>
                </a:highlight>
                <a:latin typeface="Verdana"/>
                <a:ea typeface="Verdana"/>
                <a:cs typeface="Verdana"/>
                <a:sym typeface="Verdana"/>
              </a:rPr>
              <a:t> - What is considered “crossing the line” when using social media? </a:t>
            </a:r>
          </a:p>
          <a:p>
            <a:pPr indent="0" lvl="0" marL="914400" rtl="0">
              <a:lnSpc>
                <a:spcPct val="100000"/>
              </a:lnSpc>
              <a:spcBef>
                <a:spcPts val="0"/>
              </a:spcBef>
              <a:spcAft>
                <a:spcPts val="0"/>
              </a:spcAft>
              <a:buNone/>
            </a:pPr>
            <a:r>
              <a:t/>
            </a:r>
            <a:endParaRPr b="1">
              <a:solidFill>
                <a:srgbClr val="222222"/>
              </a:solidFill>
              <a:highlight>
                <a:srgbClr val="FFFFFF"/>
              </a:highlight>
              <a:latin typeface="Verdana"/>
              <a:ea typeface="Verdana"/>
              <a:cs typeface="Verdana"/>
              <a:sym typeface="Verdana"/>
            </a:endParaRPr>
          </a:p>
          <a:p>
            <a:pPr indent="0" lvl="0" marL="914400" rtl="0">
              <a:lnSpc>
                <a:spcPct val="100000"/>
              </a:lnSpc>
              <a:spcBef>
                <a:spcPts val="0"/>
              </a:spcBef>
              <a:spcAft>
                <a:spcPts val="0"/>
              </a:spcAft>
              <a:buNone/>
            </a:pPr>
            <a:r>
              <a:rPr b="1" lang="en">
                <a:solidFill>
                  <a:srgbClr val="222222"/>
                </a:solidFill>
                <a:highlight>
                  <a:srgbClr val="FFD966"/>
                </a:highlight>
                <a:latin typeface="Verdana"/>
                <a:ea typeface="Verdana"/>
                <a:cs typeface="Verdana"/>
                <a:sym typeface="Verdana"/>
              </a:rPr>
              <a:t>Round Two</a:t>
            </a:r>
            <a:r>
              <a:rPr b="1" lang="en">
                <a:solidFill>
                  <a:srgbClr val="222222"/>
                </a:solidFill>
                <a:highlight>
                  <a:srgbClr val="FFFFFF"/>
                </a:highlight>
                <a:latin typeface="Verdana"/>
                <a:ea typeface="Verdana"/>
                <a:cs typeface="Verdana"/>
                <a:sym typeface="Verdana"/>
              </a:rPr>
              <a:t> - What rights do you have as a creator?  </a:t>
            </a:r>
          </a:p>
          <a:p>
            <a:pPr lvl="0" rtl="0">
              <a:lnSpc>
                <a:spcPct val="100000"/>
              </a:lnSpc>
              <a:spcBef>
                <a:spcPts val="0"/>
              </a:spcBef>
              <a:spcAft>
                <a:spcPts val="0"/>
              </a:spcAft>
              <a:buNone/>
            </a:pPr>
            <a:r>
              <a:t/>
            </a:r>
            <a:endParaRPr b="1">
              <a:solidFill>
                <a:srgbClr val="222222"/>
              </a:solidFill>
              <a:highlight>
                <a:srgbClr val="FFFFFF"/>
              </a:highlight>
              <a:latin typeface="Verdana"/>
              <a:ea typeface="Verdana"/>
              <a:cs typeface="Verdana"/>
              <a:sym typeface="Verdana"/>
            </a:endParaRPr>
          </a:p>
          <a:p>
            <a:pPr lvl="0" rtl="0">
              <a:lnSpc>
                <a:spcPct val="100000"/>
              </a:lnSpc>
              <a:spcBef>
                <a:spcPts val="0"/>
              </a:spcBef>
              <a:spcAft>
                <a:spcPts val="0"/>
              </a:spcAft>
              <a:buNone/>
            </a:pPr>
            <a:r>
              <a:t/>
            </a:r>
            <a:endParaRPr b="1">
              <a:solidFill>
                <a:srgbClr val="222222"/>
              </a:solidFill>
              <a:highlight>
                <a:srgbClr val="FFFFFF"/>
              </a:highlight>
              <a:latin typeface="Verdana"/>
              <a:ea typeface="Verdana"/>
              <a:cs typeface="Verdana"/>
              <a:sym typeface="Verdana"/>
            </a:endParaRPr>
          </a:p>
          <a:p>
            <a:pPr lvl="0" rtl="0">
              <a:lnSpc>
                <a:spcPct val="100000"/>
              </a:lnSpc>
              <a:spcBef>
                <a:spcPts val="0"/>
              </a:spcBef>
              <a:spcAft>
                <a:spcPts val="0"/>
              </a:spcAft>
              <a:buNone/>
            </a:pPr>
            <a:r>
              <a:t/>
            </a:r>
            <a:endParaRPr b="1">
              <a:solidFill>
                <a:srgbClr val="222222"/>
              </a:solidFill>
              <a:highlight>
                <a:srgbClr val="FFFFFF"/>
              </a:highlight>
              <a:latin typeface="Verdana"/>
              <a:ea typeface="Verdana"/>
              <a:cs typeface="Verdana"/>
              <a:sym typeface="Verdana"/>
            </a:endParaRPr>
          </a:p>
          <a:p>
            <a:pPr lvl="0">
              <a:spcBef>
                <a:spcPts val="0"/>
              </a:spcBef>
              <a:buNone/>
            </a:pPr>
            <a:r>
              <a:t/>
            </a:r>
            <a:endParaRPr/>
          </a:p>
        </p:txBody>
      </p:sp>
      <p:sp>
        <p:nvSpPr>
          <p:cNvPr id="82" name="Shape 82"/>
          <p:cNvSpPr txBox="1"/>
          <p:nvPr/>
        </p:nvSpPr>
        <p:spPr>
          <a:xfrm>
            <a:off x="311700" y="3079250"/>
            <a:ext cx="8520600" cy="1324200"/>
          </a:xfrm>
          <a:prstGeom prst="rect">
            <a:avLst/>
          </a:prstGeom>
          <a:solidFill>
            <a:srgbClr val="FFE599"/>
          </a:solidFill>
          <a:ln>
            <a:noFill/>
          </a:ln>
        </p:spPr>
        <p:txBody>
          <a:bodyPr anchorCtr="0" anchor="t" bIns="91425" lIns="91425" rIns="91425" wrap="square" tIns="91425">
            <a:noAutofit/>
          </a:bodyPr>
          <a:lstStyle/>
          <a:p>
            <a:pPr lvl="0" rtl="0">
              <a:spcBef>
                <a:spcPts val="0"/>
              </a:spcBef>
              <a:buClr>
                <a:schemeClr val="dk1"/>
              </a:buClr>
              <a:buSzPct val="45833"/>
              <a:buFont typeface="Arial"/>
              <a:buNone/>
            </a:pPr>
            <a:r>
              <a:rPr lang="en" sz="2400">
                <a:solidFill>
                  <a:srgbClr val="222222"/>
                </a:solidFill>
                <a:highlight>
                  <a:srgbClr val="FFFFFF"/>
                </a:highlight>
                <a:latin typeface="Oswald"/>
                <a:ea typeface="Oswald"/>
                <a:cs typeface="Oswald"/>
                <a:sym typeface="Oswald"/>
              </a:rPr>
              <a:t>End of the Class - Google Classroom Quiz </a:t>
            </a:r>
          </a:p>
          <a:p>
            <a:pPr lvl="0" rtl="0">
              <a:spcBef>
                <a:spcPts val="0"/>
              </a:spcBef>
              <a:buClr>
                <a:schemeClr val="dk1"/>
              </a:buClr>
              <a:buFont typeface="Arial"/>
              <a:buNone/>
            </a:pPr>
            <a:r>
              <a:t/>
            </a:r>
            <a:endParaRPr sz="2400">
              <a:solidFill>
                <a:srgbClr val="222222"/>
              </a:solidFill>
              <a:highlight>
                <a:srgbClr val="FFFFFF"/>
              </a:highlight>
              <a:latin typeface="Oswald"/>
              <a:ea typeface="Oswald"/>
              <a:cs typeface="Oswald"/>
              <a:sym typeface="Oswald"/>
            </a:endParaRPr>
          </a:p>
        </p:txBody>
      </p:sp>
      <p:pic>
        <p:nvPicPr>
          <p:cNvPr id="83" name="Shape 83"/>
          <p:cNvPicPr preferRelativeResize="0"/>
          <p:nvPr/>
        </p:nvPicPr>
        <p:blipFill rotWithShape="1">
          <a:blip r:embed="rId3">
            <a:alphaModFix/>
          </a:blip>
          <a:srcRect b="23455" l="0" r="0" t="21185"/>
          <a:stretch/>
        </p:blipFill>
        <p:spPr>
          <a:xfrm>
            <a:off x="4089300" y="955799"/>
            <a:ext cx="2248750" cy="696149"/>
          </a:xfrm>
          <a:prstGeom prst="rect">
            <a:avLst/>
          </a:prstGeom>
          <a:noFill/>
          <a:ln>
            <a:noFill/>
          </a:ln>
        </p:spPr>
      </p:pic>
      <p:pic>
        <p:nvPicPr>
          <p:cNvPr id="84" name="Shape 84"/>
          <p:cNvPicPr preferRelativeResize="0"/>
          <p:nvPr/>
        </p:nvPicPr>
        <p:blipFill>
          <a:blip r:embed="rId4">
            <a:alphaModFix/>
          </a:blip>
          <a:stretch>
            <a:fillRect/>
          </a:stretch>
        </p:blipFill>
        <p:spPr>
          <a:xfrm>
            <a:off x="5578099" y="3329924"/>
            <a:ext cx="822849" cy="8228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431175" y="2669825"/>
            <a:ext cx="2542800" cy="657900"/>
          </a:xfrm>
          <a:prstGeom prst="rect">
            <a:avLst/>
          </a:prstGeom>
          <a:solidFill>
            <a:srgbClr val="FFD966"/>
          </a:solidFill>
        </p:spPr>
        <p:txBody>
          <a:bodyPr anchorCtr="0" anchor="t" bIns="91425" lIns="91425" rIns="91425" wrap="square" tIns="91425">
            <a:noAutofit/>
          </a:bodyPr>
          <a:lstStyle/>
          <a:p>
            <a:pPr lvl="0" rtl="0">
              <a:spcBef>
                <a:spcPts val="0"/>
              </a:spcBef>
              <a:buClr>
                <a:schemeClr val="dk1"/>
              </a:buClr>
              <a:buSzPct val="36666"/>
              <a:buFont typeface="Arial"/>
              <a:buNone/>
            </a:pPr>
            <a:r>
              <a:rPr b="1" lang="en" sz="3000" u="sng">
                <a:solidFill>
                  <a:srgbClr val="A61C00"/>
                </a:solidFill>
                <a:latin typeface="Candal"/>
                <a:ea typeface="Candal"/>
                <a:cs typeface="Candal"/>
                <a:sym typeface="Candal"/>
                <a:hlinkClick r:id="rId3"/>
              </a:rPr>
              <a:t>mash-up</a:t>
            </a:r>
          </a:p>
          <a:p>
            <a:pPr lvl="0">
              <a:spcBef>
                <a:spcPts val="0"/>
              </a:spcBef>
              <a:buNone/>
            </a:pPr>
            <a:r>
              <a:t/>
            </a:r>
            <a:endParaRPr/>
          </a:p>
        </p:txBody>
      </p:sp>
      <p:sp>
        <p:nvSpPr>
          <p:cNvPr id="90" name="Shape 90"/>
          <p:cNvSpPr txBox="1"/>
          <p:nvPr>
            <p:ph idx="1" type="body"/>
          </p:nvPr>
        </p:nvSpPr>
        <p:spPr>
          <a:xfrm>
            <a:off x="282975" y="201150"/>
            <a:ext cx="5018700" cy="845700"/>
          </a:xfrm>
          <a:prstGeom prst="rect">
            <a:avLst/>
          </a:prstGeom>
          <a:solidFill>
            <a:srgbClr val="9FC5E8"/>
          </a:solidFill>
        </p:spPr>
        <p:txBody>
          <a:bodyPr anchorCtr="0" anchor="t" bIns="91425" lIns="91425" rIns="91425" wrap="square" tIns="91425">
            <a:noAutofit/>
          </a:bodyPr>
          <a:lstStyle/>
          <a:p>
            <a:pPr lvl="0" rtl="0">
              <a:lnSpc>
                <a:spcPct val="100000"/>
              </a:lnSpc>
              <a:spcBef>
                <a:spcPts val="0"/>
              </a:spcBef>
              <a:spcAft>
                <a:spcPts val="0"/>
              </a:spcAft>
              <a:buNone/>
            </a:pPr>
            <a:r>
              <a:rPr lang="en" sz="3600">
                <a:solidFill>
                  <a:srgbClr val="000000"/>
                </a:solidFill>
                <a:latin typeface="Oswald"/>
                <a:ea typeface="Oswald"/>
                <a:cs typeface="Oswald"/>
                <a:sym typeface="Oswald"/>
              </a:rPr>
              <a:t>Our Digital Word Wall</a:t>
            </a:r>
          </a:p>
          <a:p>
            <a:pPr lvl="0">
              <a:spcBef>
                <a:spcPts val="0"/>
              </a:spcBef>
              <a:buNone/>
            </a:pPr>
            <a:r>
              <a:t/>
            </a:r>
            <a:endParaRPr/>
          </a:p>
        </p:txBody>
      </p:sp>
      <p:sp>
        <p:nvSpPr>
          <p:cNvPr id="91" name="Shape 91"/>
          <p:cNvSpPr txBox="1"/>
          <p:nvPr/>
        </p:nvSpPr>
        <p:spPr>
          <a:xfrm>
            <a:off x="431175" y="1165625"/>
            <a:ext cx="2068800" cy="572700"/>
          </a:xfrm>
          <a:prstGeom prst="rect">
            <a:avLst/>
          </a:prstGeom>
          <a:solidFill>
            <a:srgbClr val="93C47D"/>
          </a:solidFill>
          <a:ln>
            <a:noFill/>
          </a:ln>
        </p:spPr>
        <p:txBody>
          <a:bodyPr anchorCtr="0" anchor="t" bIns="91425" lIns="91425" rIns="91425" wrap="square" tIns="91425">
            <a:noAutofit/>
          </a:bodyPr>
          <a:lstStyle/>
          <a:p>
            <a:pPr lvl="0">
              <a:spcBef>
                <a:spcPts val="0"/>
              </a:spcBef>
              <a:buNone/>
            </a:pPr>
            <a:r>
              <a:rPr lang="en" sz="3000">
                <a:latin typeface="Candal"/>
                <a:ea typeface="Candal"/>
                <a:cs typeface="Candal"/>
                <a:sym typeface="Candal"/>
              </a:rPr>
              <a:t>Rework</a:t>
            </a:r>
          </a:p>
        </p:txBody>
      </p:sp>
      <p:sp>
        <p:nvSpPr>
          <p:cNvPr id="92" name="Shape 92"/>
          <p:cNvSpPr txBox="1"/>
          <p:nvPr/>
        </p:nvSpPr>
        <p:spPr>
          <a:xfrm>
            <a:off x="2724300" y="1879625"/>
            <a:ext cx="3468000" cy="572700"/>
          </a:xfrm>
          <a:prstGeom prst="rect">
            <a:avLst/>
          </a:prstGeom>
          <a:solidFill>
            <a:srgbClr val="9FC5E8"/>
          </a:solidFill>
          <a:ln>
            <a:noFill/>
          </a:ln>
        </p:spPr>
        <p:txBody>
          <a:bodyPr anchorCtr="0" anchor="t" bIns="91425" lIns="91425" rIns="91425" wrap="square" tIns="91425">
            <a:noAutofit/>
          </a:bodyPr>
          <a:lstStyle/>
          <a:p>
            <a:pPr lvl="0" rtl="0">
              <a:spcBef>
                <a:spcPts val="0"/>
              </a:spcBef>
              <a:buNone/>
            </a:pPr>
            <a:r>
              <a:rPr lang="en" sz="3000">
                <a:latin typeface="Candal"/>
                <a:ea typeface="Candal"/>
                <a:cs typeface="Candal"/>
                <a:sym typeface="Candal"/>
              </a:rPr>
              <a:t>Public domain</a:t>
            </a:r>
          </a:p>
        </p:txBody>
      </p:sp>
      <p:sp>
        <p:nvSpPr>
          <p:cNvPr id="93" name="Shape 93"/>
          <p:cNvSpPr txBox="1"/>
          <p:nvPr>
            <p:ph type="title"/>
          </p:nvPr>
        </p:nvSpPr>
        <p:spPr>
          <a:xfrm>
            <a:off x="2778000" y="1123025"/>
            <a:ext cx="2126100" cy="657900"/>
          </a:xfrm>
          <a:prstGeom prst="rect">
            <a:avLst/>
          </a:prstGeom>
          <a:solidFill>
            <a:srgbClr val="FFD966"/>
          </a:solidFill>
        </p:spPr>
        <p:txBody>
          <a:bodyPr anchorCtr="0" anchor="t" bIns="91425" lIns="91425" rIns="91425" wrap="square" tIns="91425">
            <a:noAutofit/>
          </a:bodyPr>
          <a:lstStyle/>
          <a:p>
            <a:pPr lvl="0" rtl="0">
              <a:spcBef>
                <a:spcPts val="0"/>
              </a:spcBef>
              <a:buNone/>
            </a:pPr>
            <a:r>
              <a:rPr lang="en" sz="3000" u="sng">
                <a:solidFill>
                  <a:schemeClr val="hlink"/>
                </a:solidFill>
                <a:latin typeface="Candal"/>
                <a:ea typeface="Candal"/>
                <a:cs typeface="Candal"/>
                <a:sym typeface="Candal"/>
                <a:hlinkClick r:id="rId4"/>
              </a:rPr>
              <a:t>Fair Use</a:t>
            </a:r>
          </a:p>
          <a:p>
            <a:pPr lvl="0" rtl="0">
              <a:spcBef>
                <a:spcPts val="0"/>
              </a:spcBef>
              <a:buNone/>
            </a:pPr>
            <a:r>
              <a:t/>
            </a:r>
            <a:endParaRPr/>
          </a:p>
        </p:txBody>
      </p:sp>
      <p:sp>
        <p:nvSpPr>
          <p:cNvPr id="94" name="Shape 94"/>
          <p:cNvSpPr txBox="1"/>
          <p:nvPr>
            <p:ph type="title"/>
          </p:nvPr>
        </p:nvSpPr>
        <p:spPr>
          <a:xfrm>
            <a:off x="184200" y="1922225"/>
            <a:ext cx="2186400" cy="572700"/>
          </a:xfrm>
          <a:prstGeom prst="rect">
            <a:avLst/>
          </a:prstGeom>
          <a:solidFill>
            <a:srgbClr val="D5A6BD"/>
          </a:solidFill>
        </p:spPr>
        <p:txBody>
          <a:bodyPr anchorCtr="0" anchor="t" bIns="91425" lIns="91425" rIns="91425" wrap="square" tIns="91425">
            <a:noAutofit/>
          </a:bodyPr>
          <a:lstStyle/>
          <a:p>
            <a:pPr lvl="0" rtl="0">
              <a:spcBef>
                <a:spcPts val="0"/>
              </a:spcBef>
              <a:buNone/>
            </a:pPr>
            <a:r>
              <a:rPr lang="en" sz="3000" u="sng">
                <a:solidFill>
                  <a:schemeClr val="hlink"/>
                </a:solidFill>
                <a:latin typeface="Candal"/>
                <a:ea typeface="Candal"/>
                <a:cs typeface="Candal"/>
                <a:sym typeface="Candal"/>
                <a:hlinkClick r:id="rId5"/>
              </a:rPr>
              <a:t>flaming</a:t>
            </a:r>
          </a:p>
          <a:p>
            <a:pPr lvl="0" rtl="0">
              <a:spcBef>
                <a:spcPts val="0"/>
              </a:spcBef>
              <a:buNone/>
            </a:pPr>
            <a:r>
              <a:t/>
            </a:r>
            <a:endParaRPr/>
          </a:p>
        </p:txBody>
      </p:sp>
      <p:sp>
        <p:nvSpPr>
          <p:cNvPr id="95" name="Shape 95"/>
          <p:cNvSpPr txBox="1"/>
          <p:nvPr>
            <p:ph type="title"/>
          </p:nvPr>
        </p:nvSpPr>
        <p:spPr>
          <a:xfrm>
            <a:off x="6089875" y="2636225"/>
            <a:ext cx="2186400" cy="572700"/>
          </a:xfrm>
          <a:prstGeom prst="rect">
            <a:avLst/>
          </a:prstGeom>
          <a:solidFill>
            <a:srgbClr val="D5A6BD"/>
          </a:solidFill>
        </p:spPr>
        <p:txBody>
          <a:bodyPr anchorCtr="0" anchor="t" bIns="91425" lIns="91425" rIns="91425" wrap="square" tIns="91425">
            <a:noAutofit/>
          </a:bodyPr>
          <a:lstStyle/>
          <a:p>
            <a:pPr lvl="0" rtl="0">
              <a:spcBef>
                <a:spcPts val="0"/>
              </a:spcBef>
              <a:buNone/>
            </a:pPr>
            <a:r>
              <a:rPr lang="en" sz="3000">
                <a:latin typeface="Candal"/>
                <a:ea typeface="Candal"/>
                <a:cs typeface="Candal"/>
                <a:sym typeface="Candal"/>
              </a:rPr>
              <a:t>deceive</a:t>
            </a:r>
          </a:p>
          <a:p>
            <a:pPr lvl="0" rtl="0">
              <a:spcBef>
                <a:spcPts val="0"/>
              </a:spcBef>
              <a:buNone/>
            </a:pPr>
            <a:r>
              <a:t/>
            </a:r>
            <a:endParaRPr/>
          </a:p>
        </p:txBody>
      </p:sp>
      <p:sp>
        <p:nvSpPr>
          <p:cNvPr id="96" name="Shape 96"/>
          <p:cNvSpPr txBox="1"/>
          <p:nvPr>
            <p:ph type="title"/>
          </p:nvPr>
        </p:nvSpPr>
        <p:spPr>
          <a:xfrm>
            <a:off x="6393975" y="1922225"/>
            <a:ext cx="2186400" cy="572700"/>
          </a:xfrm>
          <a:prstGeom prst="rect">
            <a:avLst/>
          </a:prstGeom>
          <a:solidFill>
            <a:srgbClr val="D5A6BD"/>
          </a:solidFill>
        </p:spPr>
        <p:txBody>
          <a:bodyPr anchorCtr="0" anchor="t" bIns="91425" lIns="91425" rIns="91425" wrap="square" tIns="91425">
            <a:noAutofit/>
          </a:bodyPr>
          <a:lstStyle/>
          <a:p>
            <a:pPr lvl="0" rtl="0">
              <a:spcBef>
                <a:spcPts val="0"/>
              </a:spcBef>
              <a:buNone/>
            </a:pPr>
            <a:r>
              <a:rPr lang="en" sz="3000">
                <a:latin typeface="Candal"/>
                <a:ea typeface="Candal"/>
                <a:cs typeface="Candal"/>
                <a:sym typeface="Candal"/>
              </a:rPr>
              <a:t>harass</a:t>
            </a:r>
          </a:p>
          <a:p>
            <a:pPr lvl="0" rtl="0">
              <a:spcBef>
                <a:spcPts val="0"/>
              </a:spcBef>
              <a:buNone/>
            </a:pPr>
            <a:r>
              <a:t/>
            </a:r>
            <a:endParaRPr/>
          </a:p>
        </p:txBody>
      </p:sp>
      <p:sp>
        <p:nvSpPr>
          <p:cNvPr id="97" name="Shape 97"/>
          <p:cNvSpPr txBox="1"/>
          <p:nvPr>
            <p:ph type="title"/>
          </p:nvPr>
        </p:nvSpPr>
        <p:spPr>
          <a:xfrm>
            <a:off x="2757162" y="3460025"/>
            <a:ext cx="2741700" cy="657900"/>
          </a:xfrm>
          <a:prstGeom prst="rect">
            <a:avLst/>
          </a:prstGeom>
          <a:solidFill>
            <a:srgbClr val="FFD966"/>
          </a:solidFill>
        </p:spPr>
        <p:txBody>
          <a:bodyPr anchorCtr="0" anchor="t" bIns="91425" lIns="91425" rIns="91425" wrap="square" tIns="91425">
            <a:noAutofit/>
          </a:bodyPr>
          <a:lstStyle/>
          <a:p>
            <a:pPr lvl="0" rtl="0">
              <a:spcBef>
                <a:spcPts val="0"/>
              </a:spcBef>
              <a:buNone/>
            </a:pPr>
            <a:r>
              <a:rPr b="1" lang="en" u="sng">
                <a:solidFill>
                  <a:schemeClr val="hlink"/>
                </a:solidFill>
                <a:latin typeface="Candal"/>
                <a:ea typeface="Candal"/>
                <a:cs typeface="Candal"/>
                <a:sym typeface="Candal"/>
                <a:hlinkClick r:id="rId6"/>
              </a:rPr>
              <a:t>Copyright</a:t>
            </a:r>
            <a:r>
              <a:rPr b="1" lang="en">
                <a:latin typeface="Candal"/>
                <a:ea typeface="Candal"/>
                <a:cs typeface="Candal"/>
                <a:sym typeface="Candal"/>
              </a:rPr>
              <a:t> </a:t>
            </a:r>
          </a:p>
        </p:txBody>
      </p:sp>
      <p:sp>
        <p:nvSpPr>
          <p:cNvPr id="98" name="Shape 98"/>
          <p:cNvSpPr txBox="1"/>
          <p:nvPr/>
        </p:nvSpPr>
        <p:spPr>
          <a:xfrm>
            <a:off x="5529025" y="474150"/>
            <a:ext cx="2416200" cy="572700"/>
          </a:xfrm>
          <a:prstGeom prst="rect">
            <a:avLst/>
          </a:prstGeom>
          <a:solidFill>
            <a:srgbClr val="93C47D"/>
          </a:solidFill>
          <a:ln>
            <a:noFill/>
          </a:ln>
        </p:spPr>
        <p:txBody>
          <a:bodyPr anchorCtr="0" anchor="t" bIns="91425" lIns="91425" rIns="91425" wrap="square" tIns="91425">
            <a:noAutofit/>
          </a:bodyPr>
          <a:lstStyle/>
          <a:p>
            <a:pPr lvl="0" rtl="0">
              <a:spcBef>
                <a:spcPts val="0"/>
              </a:spcBef>
              <a:buNone/>
            </a:pPr>
            <a:r>
              <a:rPr lang="en" sz="3000" u="sng">
                <a:solidFill>
                  <a:srgbClr val="0000FF"/>
                </a:solidFill>
                <a:latin typeface="Candal"/>
                <a:ea typeface="Candal"/>
                <a:cs typeface="Candal"/>
                <a:sym typeface="Candal"/>
                <a:hlinkClick r:id="rId7"/>
              </a:rPr>
              <a:t>plagiarize</a:t>
            </a:r>
          </a:p>
        </p:txBody>
      </p:sp>
      <p:sp>
        <p:nvSpPr>
          <p:cNvPr id="99" name="Shape 99"/>
          <p:cNvSpPr txBox="1"/>
          <p:nvPr>
            <p:ph type="title"/>
          </p:nvPr>
        </p:nvSpPr>
        <p:spPr>
          <a:xfrm>
            <a:off x="184200" y="3502625"/>
            <a:ext cx="2542800" cy="1051800"/>
          </a:xfrm>
          <a:prstGeom prst="rect">
            <a:avLst/>
          </a:prstGeom>
          <a:solidFill>
            <a:srgbClr val="D5A6BD"/>
          </a:solidFill>
        </p:spPr>
        <p:txBody>
          <a:bodyPr anchorCtr="0" anchor="t" bIns="91425" lIns="91425" rIns="91425" wrap="square" tIns="91425">
            <a:noAutofit/>
          </a:bodyPr>
          <a:lstStyle/>
          <a:p>
            <a:pPr lvl="0" rtl="0">
              <a:spcBef>
                <a:spcPts val="0"/>
              </a:spcBef>
              <a:buNone/>
            </a:pPr>
            <a:r>
              <a:rPr lang="en" sz="3000" u="sng">
                <a:solidFill>
                  <a:schemeClr val="hlink"/>
                </a:solidFill>
                <a:latin typeface="Candal"/>
                <a:ea typeface="Candal"/>
                <a:cs typeface="Candal"/>
                <a:sym typeface="Candal"/>
                <a:hlinkClick r:id="rId8"/>
              </a:rPr>
              <a:t>Mash-up example</a:t>
            </a:r>
            <a:r>
              <a:rPr lang="en" sz="3000">
                <a:latin typeface="Candal"/>
                <a:ea typeface="Candal"/>
                <a:cs typeface="Candal"/>
                <a:sym typeface="Candal"/>
              </a:rPr>
              <a:t> </a:t>
            </a:r>
          </a:p>
          <a:p>
            <a:pPr lvl="0" rtl="0">
              <a:spcBef>
                <a:spcPts val="0"/>
              </a:spcBef>
              <a:buNone/>
            </a:pPr>
            <a:r>
              <a:rPr lang="en"/>
              <a:t> </a:t>
            </a:r>
          </a:p>
        </p:txBody>
      </p:sp>
      <p:sp>
        <p:nvSpPr>
          <p:cNvPr id="100" name="Shape 100"/>
          <p:cNvSpPr txBox="1"/>
          <p:nvPr/>
        </p:nvSpPr>
        <p:spPr>
          <a:xfrm>
            <a:off x="5529025" y="3502625"/>
            <a:ext cx="3378600" cy="572700"/>
          </a:xfrm>
          <a:prstGeom prst="rect">
            <a:avLst/>
          </a:prstGeom>
          <a:solidFill>
            <a:srgbClr val="9FC5E8"/>
          </a:solidFill>
          <a:ln>
            <a:noFill/>
          </a:ln>
        </p:spPr>
        <p:txBody>
          <a:bodyPr anchorCtr="0" anchor="t" bIns="91425" lIns="91425" rIns="91425" wrap="square" tIns="91425">
            <a:noAutofit/>
          </a:bodyPr>
          <a:lstStyle/>
          <a:p>
            <a:pPr lvl="0" rtl="0" algn="ctr">
              <a:spcBef>
                <a:spcPts val="0"/>
              </a:spcBef>
              <a:buNone/>
            </a:pPr>
            <a:r>
              <a:rPr lang="en" sz="1800" u="sng">
                <a:solidFill>
                  <a:schemeClr val="hlink"/>
                </a:solidFill>
                <a:latin typeface="Candal"/>
                <a:ea typeface="Candal"/>
                <a:cs typeface="Candal"/>
                <a:sym typeface="Candal"/>
                <a:hlinkClick r:id="rId9"/>
              </a:rPr>
              <a:t>Types of Cyberbullying</a:t>
            </a:r>
          </a:p>
        </p:txBody>
      </p:sp>
      <p:sp>
        <p:nvSpPr>
          <p:cNvPr id="101" name="Shape 101"/>
          <p:cNvSpPr txBox="1"/>
          <p:nvPr>
            <p:ph type="title"/>
          </p:nvPr>
        </p:nvSpPr>
        <p:spPr>
          <a:xfrm>
            <a:off x="2828525" y="2669825"/>
            <a:ext cx="3027900" cy="657900"/>
          </a:xfrm>
          <a:prstGeom prst="rect">
            <a:avLst/>
          </a:prstGeom>
          <a:solidFill>
            <a:srgbClr val="93C47D"/>
          </a:solidFill>
        </p:spPr>
        <p:txBody>
          <a:bodyPr anchorCtr="0" anchor="t" bIns="91425" lIns="91425" rIns="91425" wrap="square" tIns="91425">
            <a:noAutofit/>
          </a:bodyPr>
          <a:lstStyle/>
          <a:p>
            <a:pPr lvl="0" rtl="0">
              <a:spcBef>
                <a:spcPts val="0"/>
              </a:spcBef>
              <a:buNone/>
            </a:pPr>
            <a:r>
              <a:rPr lang="en" sz="3000" u="sng">
                <a:solidFill>
                  <a:schemeClr val="hlink"/>
                </a:solidFill>
                <a:latin typeface="Candal"/>
                <a:ea typeface="Candal"/>
                <a:cs typeface="Candal"/>
                <a:sym typeface="Candal"/>
                <a:hlinkClick r:id="rId10"/>
              </a:rPr>
              <a:t>Parody</a:t>
            </a:r>
          </a:p>
          <a:p>
            <a:pPr lvl="0" rtl="0">
              <a:spcBef>
                <a:spcPts val="0"/>
              </a:spcBef>
              <a:buNone/>
            </a:pPr>
            <a:r>
              <a:t/>
            </a:r>
            <a:endParaRPr sz="3000">
              <a:latin typeface="Candal"/>
              <a:ea typeface="Candal"/>
              <a:cs typeface="Candal"/>
              <a:sym typeface="Candal"/>
            </a:endParaRPr>
          </a:p>
          <a:p>
            <a:pPr lvl="0" rtl="0">
              <a:spcBef>
                <a:spcPts val="0"/>
              </a:spcBef>
              <a:buNone/>
            </a:pPr>
            <a:r>
              <a:t/>
            </a:r>
            <a:endParaRPr/>
          </a:p>
        </p:txBody>
      </p:sp>
      <p:sp>
        <p:nvSpPr>
          <p:cNvPr id="102" name="Shape 102"/>
          <p:cNvSpPr txBox="1"/>
          <p:nvPr>
            <p:ph type="title"/>
          </p:nvPr>
        </p:nvSpPr>
        <p:spPr>
          <a:xfrm>
            <a:off x="5061650" y="1134287"/>
            <a:ext cx="2126100" cy="657900"/>
          </a:xfrm>
          <a:prstGeom prst="rect">
            <a:avLst/>
          </a:prstGeom>
          <a:solidFill>
            <a:srgbClr val="E6B8AF"/>
          </a:solidFill>
        </p:spPr>
        <p:txBody>
          <a:bodyPr anchorCtr="0" anchor="t" bIns="91425" lIns="91425" rIns="91425" wrap="square" tIns="91425">
            <a:noAutofit/>
          </a:bodyPr>
          <a:lstStyle/>
          <a:p>
            <a:pPr lvl="0" rtl="0">
              <a:spcBef>
                <a:spcPts val="0"/>
              </a:spcBef>
              <a:buNone/>
            </a:pPr>
            <a:r>
              <a:rPr lang="en" sz="3000" u="sng">
                <a:solidFill>
                  <a:schemeClr val="hlink"/>
                </a:solidFill>
                <a:latin typeface="Candal"/>
                <a:ea typeface="Candal"/>
                <a:cs typeface="Candal"/>
                <a:sym typeface="Candal"/>
                <a:hlinkClick r:id="rId11"/>
              </a:rPr>
              <a:t>Fair Use</a:t>
            </a:r>
          </a:p>
          <a:p>
            <a:pPr lvl="0" rt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idx="1" type="body"/>
          </p:nvPr>
        </p:nvSpPr>
        <p:spPr>
          <a:xfrm>
            <a:off x="282975" y="201150"/>
            <a:ext cx="5018700" cy="845700"/>
          </a:xfrm>
          <a:prstGeom prst="rect">
            <a:avLst/>
          </a:prstGeom>
          <a:solidFill>
            <a:srgbClr val="9FC5E8"/>
          </a:solidFill>
        </p:spPr>
        <p:txBody>
          <a:bodyPr anchorCtr="0" anchor="t" bIns="91425" lIns="91425" rIns="91425" wrap="square" tIns="91425">
            <a:noAutofit/>
          </a:bodyPr>
          <a:lstStyle/>
          <a:p>
            <a:pPr lvl="0" rtl="0">
              <a:lnSpc>
                <a:spcPct val="100000"/>
              </a:lnSpc>
              <a:spcBef>
                <a:spcPts val="0"/>
              </a:spcBef>
              <a:spcAft>
                <a:spcPts val="0"/>
              </a:spcAft>
              <a:buNone/>
            </a:pPr>
            <a:r>
              <a:rPr lang="en" sz="3600">
                <a:solidFill>
                  <a:srgbClr val="000000"/>
                </a:solidFill>
                <a:latin typeface="Oswald"/>
                <a:ea typeface="Oswald"/>
                <a:cs typeface="Oswald"/>
                <a:sym typeface="Oswald"/>
              </a:rPr>
              <a:t>Mash-up Fun </a:t>
            </a:r>
          </a:p>
          <a:p>
            <a:pPr lvl="0" rtl="0">
              <a:spcBef>
                <a:spcPts val="0"/>
              </a:spcBef>
              <a:buNone/>
            </a:pPr>
            <a:r>
              <a:t/>
            </a:r>
            <a:endParaRPr/>
          </a:p>
        </p:txBody>
      </p:sp>
      <p:sp>
        <p:nvSpPr>
          <p:cNvPr id="108" name="Shape 108"/>
          <p:cNvSpPr txBox="1"/>
          <p:nvPr/>
        </p:nvSpPr>
        <p:spPr>
          <a:xfrm>
            <a:off x="282975" y="2010425"/>
            <a:ext cx="4113300" cy="572700"/>
          </a:xfrm>
          <a:prstGeom prst="rect">
            <a:avLst/>
          </a:prstGeom>
          <a:solidFill>
            <a:srgbClr val="9FC5E8"/>
          </a:solidFill>
          <a:ln>
            <a:noFill/>
          </a:ln>
        </p:spPr>
        <p:txBody>
          <a:bodyPr anchorCtr="0" anchor="t" bIns="91425" lIns="91425" rIns="91425" wrap="square" tIns="91425">
            <a:noAutofit/>
          </a:bodyPr>
          <a:lstStyle/>
          <a:p>
            <a:pPr lvl="0" rtl="0">
              <a:spcBef>
                <a:spcPts val="0"/>
              </a:spcBef>
              <a:buNone/>
            </a:pPr>
            <a:r>
              <a:rPr lang="en" sz="3000">
                <a:latin typeface="Candal"/>
                <a:ea typeface="Candal"/>
                <a:cs typeface="Candal"/>
                <a:sym typeface="Candal"/>
              </a:rPr>
              <a:t>2.  </a:t>
            </a:r>
            <a:r>
              <a:rPr lang="en" sz="3000" u="sng">
                <a:solidFill>
                  <a:schemeClr val="hlink"/>
                </a:solidFill>
                <a:latin typeface="Candal"/>
                <a:ea typeface="Candal"/>
                <a:cs typeface="Candal"/>
                <a:sym typeface="Candal"/>
                <a:hlinkClick r:id="rId3"/>
              </a:rPr>
              <a:t>Back in Black </a:t>
            </a:r>
          </a:p>
        </p:txBody>
      </p:sp>
      <p:sp>
        <p:nvSpPr>
          <p:cNvPr id="109" name="Shape 109"/>
          <p:cNvSpPr txBox="1"/>
          <p:nvPr>
            <p:ph type="title"/>
          </p:nvPr>
        </p:nvSpPr>
        <p:spPr>
          <a:xfrm>
            <a:off x="282975" y="1155600"/>
            <a:ext cx="3883500" cy="657900"/>
          </a:xfrm>
          <a:prstGeom prst="rect">
            <a:avLst/>
          </a:prstGeom>
          <a:solidFill>
            <a:srgbClr val="FFD966"/>
          </a:solidFill>
        </p:spPr>
        <p:txBody>
          <a:bodyPr anchorCtr="0" anchor="t" bIns="91425" lIns="91425" rIns="91425" wrap="square" tIns="91425">
            <a:noAutofit/>
          </a:bodyPr>
          <a:lstStyle/>
          <a:p>
            <a:pPr indent="-419100" lvl="0" marL="457200" rtl="0">
              <a:spcBef>
                <a:spcPts val="0"/>
              </a:spcBef>
              <a:buSzPct val="100000"/>
              <a:buFont typeface="Candal"/>
              <a:buAutoNum type="arabicPeriod"/>
            </a:pPr>
            <a:r>
              <a:rPr lang="en" sz="3000" u="sng">
                <a:solidFill>
                  <a:schemeClr val="hlink"/>
                </a:solidFill>
                <a:latin typeface="Candal"/>
                <a:ea typeface="Candal"/>
                <a:cs typeface="Candal"/>
                <a:sym typeface="Candal"/>
                <a:hlinkClick r:id="rId4"/>
              </a:rPr>
              <a:t>Staying Alive</a:t>
            </a:r>
            <a:r>
              <a:rPr lang="en" sz="3000">
                <a:latin typeface="Candal"/>
                <a:ea typeface="Candal"/>
                <a:cs typeface="Candal"/>
                <a:sym typeface="Candal"/>
              </a:rPr>
              <a:t>  </a:t>
            </a:r>
          </a:p>
          <a:p>
            <a:pPr lvl="0" rtl="0">
              <a:spcBef>
                <a:spcPts val="0"/>
              </a:spcBef>
              <a:buNone/>
            </a:pPr>
            <a:r>
              <a:t/>
            </a:r>
            <a:endParaRPr/>
          </a:p>
        </p:txBody>
      </p:sp>
      <p:sp>
        <p:nvSpPr>
          <p:cNvPr id="110" name="Shape 110"/>
          <p:cNvSpPr txBox="1"/>
          <p:nvPr>
            <p:ph type="title"/>
          </p:nvPr>
        </p:nvSpPr>
        <p:spPr>
          <a:xfrm>
            <a:off x="260400" y="2737662"/>
            <a:ext cx="2789700" cy="572700"/>
          </a:xfrm>
          <a:prstGeom prst="rect">
            <a:avLst/>
          </a:prstGeom>
          <a:solidFill>
            <a:srgbClr val="D5A6BD"/>
          </a:solidFill>
        </p:spPr>
        <p:txBody>
          <a:bodyPr anchorCtr="0" anchor="t" bIns="91425" lIns="91425" rIns="91425" wrap="square" tIns="91425">
            <a:noAutofit/>
          </a:bodyPr>
          <a:lstStyle/>
          <a:p>
            <a:pPr lvl="0" rtl="0">
              <a:spcBef>
                <a:spcPts val="0"/>
              </a:spcBef>
              <a:buNone/>
            </a:pPr>
            <a:r>
              <a:rPr lang="en" sz="3000">
                <a:latin typeface="Candal"/>
                <a:ea typeface="Candal"/>
                <a:cs typeface="Candal"/>
                <a:sym typeface="Candal"/>
              </a:rPr>
              <a:t>3 </a:t>
            </a:r>
            <a:r>
              <a:rPr lang="en" sz="3000" u="sng">
                <a:solidFill>
                  <a:schemeClr val="hlink"/>
                </a:solidFill>
                <a:latin typeface="Candal"/>
                <a:ea typeface="Candal"/>
                <a:cs typeface="Candal"/>
                <a:sym typeface="Candal"/>
                <a:hlinkClick r:id="rId5"/>
              </a:rPr>
              <a:t>Mash-up</a:t>
            </a:r>
            <a:r>
              <a:rPr lang="en" sz="3000">
                <a:latin typeface="Candal"/>
                <a:ea typeface="Candal"/>
                <a:cs typeface="Candal"/>
                <a:sym typeface="Candal"/>
              </a:rPr>
              <a:t> </a:t>
            </a:r>
          </a:p>
          <a:p>
            <a:pPr lvl="0" rtl="0">
              <a:spcBef>
                <a:spcPts val="0"/>
              </a:spcBef>
              <a:buNone/>
            </a:pPr>
            <a:r>
              <a:t/>
            </a:r>
            <a:endParaRPr/>
          </a:p>
        </p:txBody>
      </p:sp>
      <p:sp>
        <p:nvSpPr>
          <p:cNvPr id="111" name="Shape 111"/>
          <p:cNvSpPr txBox="1"/>
          <p:nvPr>
            <p:ph type="title"/>
          </p:nvPr>
        </p:nvSpPr>
        <p:spPr>
          <a:xfrm>
            <a:off x="3258725" y="2712425"/>
            <a:ext cx="4043100" cy="416700"/>
          </a:xfrm>
          <a:prstGeom prst="rect">
            <a:avLst/>
          </a:prstGeom>
          <a:solidFill>
            <a:srgbClr val="D5A6BD"/>
          </a:solidFill>
        </p:spPr>
        <p:txBody>
          <a:bodyPr anchorCtr="0" anchor="t" bIns="91425" lIns="91425" rIns="91425" wrap="square" tIns="91425">
            <a:noAutofit/>
          </a:bodyPr>
          <a:lstStyle/>
          <a:p>
            <a:pPr lvl="0" rtl="0">
              <a:spcBef>
                <a:spcPts val="0"/>
              </a:spcBef>
              <a:buNone/>
            </a:pPr>
            <a:r>
              <a:rPr lang="en" sz="1400" u="sng">
                <a:solidFill>
                  <a:schemeClr val="hlink"/>
                </a:solidFill>
                <a:latin typeface="Candal"/>
                <a:ea typeface="Candal"/>
                <a:cs typeface="Candal"/>
                <a:sym typeface="Candal"/>
                <a:hlinkClick r:id="rId6"/>
              </a:rPr>
              <a:t>Create your own videos. masher.com</a:t>
            </a:r>
          </a:p>
          <a:p>
            <a:pPr lvl="0" rtl="0">
              <a:spcBef>
                <a:spcPts val="0"/>
              </a:spcBef>
              <a:buNone/>
            </a:pPr>
            <a:r>
              <a:t/>
            </a:r>
            <a:endParaRPr/>
          </a:p>
        </p:txBody>
      </p:sp>
      <p:sp>
        <p:nvSpPr>
          <p:cNvPr id="112" name="Shape 112"/>
          <p:cNvSpPr txBox="1"/>
          <p:nvPr>
            <p:ph type="title"/>
          </p:nvPr>
        </p:nvSpPr>
        <p:spPr>
          <a:xfrm>
            <a:off x="5529025" y="1922225"/>
            <a:ext cx="3051300" cy="572700"/>
          </a:xfrm>
          <a:prstGeom prst="rect">
            <a:avLst/>
          </a:prstGeom>
          <a:solidFill>
            <a:srgbClr val="D5A6BD"/>
          </a:solidFill>
        </p:spPr>
        <p:txBody>
          <a:bodyPr anchorCtr="0" anchor="t" bIns="91425" lIns="91425" rIns="91425" wrap="square" tIns="91425">
            <a:noAutofit/>
          </a:bodyPr>
          <a:lstStyle/>
          <a:p>
            <a:pPr lvl="0" rtl="0">
              <a:spcBef>
                <a:spcPts val="0"/>
              </a:spcBef>
              <a:buNone/>
            </a:pPr>
            <a:r>
              <a:t/>
            </a:r>
            <a:endParaRPr/>
          </a:p>
        </p:txBody>
      </p:sp>
      <p:sp>
        <p:nvSpPr>
          <p:cNvPr id="113" name="Shape 113"/>
          <p:cNvSpPr txBox="1"/>
          <p:nvPr>
            <p:ph type="title"/>
          </p:nvPr>
        </p:nvSpPr>
        <p:spPr>
          <a:xfrm>
            <a:off x="4661250" y="4326825"/>
            <a:ext cx="3580800" cy="657900"/>
          </a:xfrm>
          <a:prstGeom prst="rect">
            <a:avLst/>
          </a:prstGeom>
          <a:solidFill>
            <a:srgbClr val="FFD966"/>
          </a:solidFill>
        </p:spPr>
        <p:txBody>
          <a:bodyPr anchorCtr="0" anchor="t" bIns="91425" lIns="91425" rIns="91425" wrap="square" tIns="91425">
            <a:noAutofit/>
          </a:bodyPr>
          <a:lstStyle/>
          <a:p>
            <a:pPr lvl="0" rtl="0">
              <a:spcBef>
                <a:spcPts val="0"/>
              </a:spcBef>
              <a:buNone/>
            </a:pPr>
            <a:r>
              <a:t/>
            </a:r>
            <a:endParaRPr b="1">
              <a:latin typeface="Candal"/>
              <a:ea typeface="Candal"/>
              <a:cs typeface="Candal"/>
              <a:sym typeface="Candal"/>
            </a:endParaRPr>
          </a:p>
        </p:txBody>
      </p:sp>
      <p:sp>
        <p:nvSpPr>
          <p:cNvPr id="114" name="Shape 114"/>
          <p:cNvSpPr txBox="1"/>
          <p:nvPr/>
        </p:nvSpPr>
        <p:spPr>
          <a:xfrm>
            <a:off x="4661250" y="1198175"/>
            <a:ext cx="2416200" cy="572700"/>
          </a:xfrm>
          <a:prstGeom prst="rect">
            <a:avLst/>
          </a:prstGeom>
          <a:solidFill>
            <a:srgbClr val="93C47D"/>
          </a:solidFill>
          <a:ln>
            <a:noFill/>
          </a:ln>
        </p:spPr>
        <p:txBody>
          <a:bodyPr anchorCtr="0" anchor="t" bIns="91425" lIns="91425" rIns="91425" wrap="square" tIns="91425">
            <a:noAutofit/>
          </a:bodyPr>
          <a:lstStyle/>
          <a:p>
            <a:pPr lvl="0" rtl="0">
              <a:spcBef>
                <a:spcPts val="0"/>
              </a:spcBef>
              <a:buNone/>
            </a:pPr>
            <a:r>
              <a:t/>
            </a:r>
            <a:endParaRPr sz="3000">
              <a:solidFill>
                <a:srgbClr val="0000FF"/>
              </a:solidFill>
              <a:latin typeface="Candal"/>
              <a:ea typeface="Candal"/>
              <a:cs typeface="Candal"/>
              <a:sym typeface="Candal"/>
            </a:endParaRPr>
          </a:p>
        </p:txBody>
      </p:sp>
      <p:sp>
        <p:nvSpPr>
          <p:cNvPr id="115" name="Shape 115"/>
          <p:cNvSpPr txBox="1"/>
          <p:nvPr>
            <p:ph type="title"/>
          </p:nvPr>
        </p:nvSpPr>
        <p:spPr>
          <a:xfrm>
            <a:off x="184200" y="3502625"/>
            <a:ext cx="2542800" cy="1051800"/>
          </a:xfrm>
          <a:prstGeom prst="rect">
            <a:avLst/>
          </a:prstGeom>
          <a:solidFill>
            <a:srgbClr val="D5A6BD"/>
          </a:solidFill>
        </p:spPr>
        <p:txBody>
          <a:bodyPr anchorCtr="0" anchor="t" bIns="91425" lIns="91425" rIns="91425" wrap="square" tIns="91425">
            <a:noAutofit/>
          </a:bodyPr>
          <a:lstStyle/>
          <a:p>
            <a:pPr lvl="0" rtl="0">
              <a:spcBef>
                <a:spcPts val="0"/>
              </a:spcBef>
              <a:buNone/>
            </a:pPr>
            <a:r>
              <a:rPr lang="en" sz="3000" u="sng">
                <a:solidFill>
                  <a:schemeClr val="hlink"/>
                </a:solidFill>
                <a:latin typeface="Candal"/>
                <a:ea typeface="Candal"/>
                <a:cs typeface="Candal"/>
                <a:sym typeface="Candal"/>
                <a:hlinkClick r:id="rId7"/>
              </a:rPr>
              <a:t>Mash-up example</a:t>
            </a:r>
            <a:r>
              <a:rPr lang="en" sz="3000">
                <a:latin typeface="Candal"/>
                <a:ea typeface="Candal"/>
                <a:cs typeface="Candal"/>
                <a:sym typeface="Candal"/>
              </a:rPr>
              <a:t> </a:t>
            </a:r>
          </a:p>
          <a:p>
            <a:pPr lvl="0" rtl="0">
              <a:spcBef>
                <a:spcPts val="0"/>
              </a:spcBef>
              <a:buNone/>
            </a:pPr>
            <a:r>
              <a:rPr lang="en"/>
              <a:t> </a:t>
            </a:r>
          </a:p>
        </p:txBody>
      </p:sp>
      <p:sp>
        <p:nvSpPr>
          <p:cNvPr id="116" name="Shape 116"/>
          <p:cNvSpPr txBox="1"/>
          <p:nvPr/>
        </p:nvSpPr>
        <p:spPr>
          <a:xfrm>
            <a:off x="5529025" y="3502625"/>
            <a:ext cx="3378600" cy="572700"/>
          </a:xfrm>
          <a:prstGeom prst="rect">
            <a:avLst/>
          </a:prstGeom>
          <a:solidFill>
            <a:srgbClr val="9FC5E8"/>
          </a:solidFill>
          <a:ln>
            <a:noFill/>
          </a:ln>
        </p:spPr>
        <p:txBody>
          <a:bodyPr anchorCtr="0" anchor="t" bIns="91425" lIns="91425" rIns="91425" wrap="square" tIns="91425">
            <a:noAutofit/>
          </a:bodyPr>
          <a:lstStyle/>
          <a:p>
            <a:pPr lvl="0" rtl="0">
              <a:spcBef>
                <a:spcPts val="0"/>
              </a:spcBef>
              <a:buNone/>
            </a:pPr>
            <a:r>
              <a:t/>
            </a:r>
            <a:endParaRPr sz="3000">
              <a:latin typeface="Candal"/>
              <a:ea typeface="Candal"/>
              <a:cs typeface="Candal"/>
              <a:sym typeface="Cand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Fair Use </a:t>
            </a:r>
          </a:p>
        </p:txBody>
      </p:sp>
      <p:sp>
        <p:nvSpPr>
          <p:cNvPr id="122" name="Shape 12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1350">
                <a:solidFill>
                  <a:srgbClr val="555555"/>
                </a:solidFill>
                <a:highlight>
                  <a:srgbClr val="FFFFFF"/>
                </a:highlight>
              </a:rPr>
              <a:t> ~ may be used freely without the permission of the former copyright owner.</a:t>
            </a:r>
          </a:p>
          <a:p>
            <a:pPr lvl="0" rtl="0">
              <a:spcBef>
                <a:spcPts val="0"/>
              </a:spcBef>
              <a:buNone/>
            </a:pPr>
            <a:r>
              <a:rPr lang="en" sz="1350">
                <a:solidFill>
                  <a:srgbClr val="555555"/>
                </a:solidFill>
                <a:highlight>
                  <a:srgbClr val="FFFFFF"/>
                </a:highlight>
              </a:rPr>
              <a:t>~ it is advisable to provide attribution for the work or, at a minimum, keep a record of the attribution of the work  (GIVING someone credit)  - Attribution - regarding something as being caused by a person </a:t>
            </a:r>
          </a:p>
          <a:p>
            <a:pPr lvl="0">
              <a:spcBef>
                <a:spcPts val="0"/>
              </a:spcBef>
              <a:buNone/>
            </a:pPr>
            <a:r>
              <a:t/>
            </a:r>
            <a:endParaRPr sz="1350">
              <a:solidFill>
                <a:srgbClr val="555555"/>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Flaming</a:t>
            </a:r>
          </a:p>
        </p:txBody>
      </p:sp>
      <p:sp>
        <p:nvSpPr>
          <p:cNvPr id="128" name="Shape 12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81000" lvl="0" marL="457200" rtl="0">
              <a:spcBef>
                <a:spcPts val="0"/>
              </a:spcBef>
              <a:buClr>
                <a:srgbClr val="222222"/>
              </a:buClr>
              <a:buSzPct val="100000"/>
            </a:pPr>
            <a:r>
              <a:rPr b="1" lang="en" sz="2400">
                <a:solidFill>
                  <a:srgbClr val="222222"/>
                </a:solidFill>
                <a:highlight>
                  <a:srgbClr val="FFFFFF"/>
                </a:highlight>
              </a:rPr>
              <a:t>Flaming</a:t>
            </a:r>
            <a:r>
              <a:rPr lang="en" sz="2400">
                <a:solidFill>
                  <a:srgbClr val="222222"/>
                </a:solidFill>
                <a:highlight>
                  <a:srgbClr val="FFFFFF"/>
                </a:highlight>
              </a:rPr>
              <a:t> is a hostile and insulting interaction between persons over the internet, often involving the use of profanity. It can also be the swapping of insults back and forth or with many people teaming up on a single victim.</a:t>
            </a:r>
          </a:p>
          <a:p>
            <a:pPr indent="-381000" lvl="0" marL="457200">
              <a:spcBef>
                <a:spcPts val="0"/>
              </a:spcBef>
              <a:buClr>
                <a:srgbClr val="222222"/>
              </a:buClr>
              <a:buSzPct val="100000"/>
            </a:pPr>
            <a:r>
              <a:t/>
            </a:r>
            <a:endParaRPr sz="2400">
              <a:solidFill>
                <a:srgbClr val="222222"/>
              </a:solidFill>
              <a:highlight>
                <a:srgbClr val="FFFFFF"/>
              </a:highlight>
            </a:endParaRPr>
          </a:p>
        </p:txBody>
      </p:sp>
      <p:pic>
        <p:nvPicPr>
          <p:cNvPr id="129" name="Shape 129"/>
          <p:cNvPicPr preferRelativeResize="0"/>
          <p:nvPr/>
        </p:nvPicPr>
        <p:blipFill>
          <a:blip r:embed="rId3">
            <a:alphaModFix/>
          </a:blip>
          <a:stretch>
            <a:fillRect/>
          </a:stretch>
        </p:blipFill>
        <p:spPr>
          <a:xfrm>
            <a:off x="279375" y="2934475"/>
            <a:ext cx="3057675" cy="1987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